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anchez" charset="1" panose="02000000000000000000"/>
      <p:regular r:id="rId10"/>
    </p:embeddedFont>
    <p:embeddedFont>
      <p:font typeface="Sanchez Italics" charset="1" panose="00000000000000000000"/>
      <p:regular r:id="rId11"/>
    </p:embeddedFont>
    <p:embeddedFont>
      <p:font typeface="League Spartan" charset="1" panose="00000800000000000000"/>
      <p:regular r:id="rId12"/>
    </p:embeddedFont>
    <p:embeddedFont>
      <p:font typeface="Telegraf" charset="1" panose="00000500000000000000"/>
      <p:regular r:id="rId13"/>
    </p:embeddedFont>
    <p:embeddedFont>
      <p:font typeface="Telegraf Bold" charset="1" panose="00000800000000000000"/>
      <p:regular r:id="rId14"/>
    </p:embeddedFont>
    <p:embeddedFont>
      <p:font typeface="Organic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https://youtu.be/Sx13E8-zUtA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https://youtu.be/SOKHWOMVMyo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https://docs.google.com/document/d/18XbRtal0Cw1MzYugITDlUmNrltVeZAM9lCnaw7JO8OE/edit?usp=sharing" TargetMode="External" Type="http://schemas.openxmlformats.org/officeDocument/2006/relationships/hyperlink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https://docs.google.com/document/d/18XbRtal0Cw1MzYugITDlUmNrltVeZAM9lCnaw7JO8OE/edit?usp=sharing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86400" y="5655564"/>
            <a:ext cx="7315200" cy="3602736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554393" y="528725"/>
            <a:ext cx="13179214" cy="3510499"/>
            <a:chOff x="0" y="0"/>
            <a:chExt cx="17572286" cy="46806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17572286" cy="37390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Behavioural Economics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192985"/>
              <a:ext cx="17572286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Chandler Bell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18827" y="4162599"/>
            <a:ext cx="8650346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rimo"/>
              </a:rPr>
              <a:t>2.4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A5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40232" y="5481919"/>
            <a:ext cx="1807535" cy="235126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323541" y="8335960"/>
            <a:ext cx="3640917" cy="195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4"/>
              </a:lnSpc>
              <a:spcBef>
                <a:spcPct val="0"/>
              </a:spcBef>
            </a:pPr>
            <a:r>
              <a:rPr lang="en-US" sz="8204">
                <a:solidFill>
                  <a:srgbClr val="FEE000"/>
                </a:solidFill>
                <a:latin typeface="Organic"/>
              </a:rPr>
              <a:t>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59558" y="3405505"/>
            <a:ext cx="12890475" cy="2310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Telegraf Bold"/>
              </a:rPr>
              <a:t>Visit </a:t>
            </a:r>
            <a:r>
              <a:rPr lang="en-US" sz="4299" u="sng">
                <a:solidFill>
                  <a:srgbClr val="F8CF26"/>
                </a:solidFill>
                <a:latin typeface="Telegraf Bold"/>
              </a:rPr>
              <a:t>bananaomics.com</a:t>
            </a:r>
            <a:r>
              <a:rPr lang="en-US" sz="4299">
                <a:solidFill>
                  <a:srgbClr val="FFFFFF"/>
                </a:solidFill>
                <a:latin typeface="Telegraf"/>
              </a:rPr>
              <a:t> </a:t>
            </a:r>
            <a:r>
              <a:rPr lang="en-US" sz="4299">
                <a:solidFill>
                  <a:srgbClr val="FFFFFF"/>
                </a:solidFill>
                <a:latin typeface="Telegraf Bold"/>
              </a:rPr>
              <a:t>to purchase package deals with discount prices!</a:t>
            </a:r>
          </a:p>
          <a:p>
            <a:pPr>
              <a:lnSpc>
                <a:spcPts val="601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93808" y="1238250"/>
            <a:ext cx="16365492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9"/>
              </a:lnSpc>
            </a:pPr>
            <a:r>
              <a:rPr lang="en-US" sz="8799" spc="-439">
                <a:solidFill>
                  <a:srgbClr val="FFFFFF"/>
                </a:solidFill>
                <a:latin typeface="League Spartan"/>
              </a:rPr>
              <a:t>Enjoying The Content?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79637" y="2215725"/>
            <a:ext cx="17047548" cy="32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"Standing alone, with money in his hand, ego in his heart, a calculator in his head and nature at his feet. He hates work, he loves luxury and he knows the price of everything."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5757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949120" y="7092261"/>
            <a:ext cx="7315200" cy="242620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397495" y="4292253"/>
            <a:ext cx="3493010" cy="560001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5444009" y="3288821"/>
            <a:ext cx="3010222" cy="241194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18949" y="3868480"/>
            <a:ext cx="847545" cy="84754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973934" y="3481613"/>
            <a:ext cx="975186" cy="1234413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1028700" y="133976"/>
            <a:ext cx="16349422" cy="2186524"/>
            <a:chOff x="0" y="0"/>
            <a:chExt cx="21799229" cy="2915365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Homo Economicus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Chandler Bell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592" y="4914846"/>
            <a:ext cx="7096357" cy="438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 u="sng">
                <a:solidFill>
                  <a:srgbClr val="FF5757"/>
                </a:solidFill>
                <a:latin typeface="Telegraf Bold"/>
              </a:rPr>
              <a:t>Neoclassical Theory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5757"/>
                </a:solidFill>
                <a:latin typeface="Telegraf"/>
              </a:rPr>
              <a:t>The assumption that human behaviour is completely rational and utility-maximising</a:t>
            </a:r>
            <a:r>
              <a:rPr lang="en-US" sz="3150">
                <a:solidFill>
                  <a:srgbClr val="FF5757"/>
                </a:solidFill>
                <a:latin typeface="Telegraf Bold"/>
              </a:rPr>
              <a:t> . Are humans really like this?</a:t>
            </a:r>
          </a:p>
          <a:p>
            <a:pPr algn="ctr">
              <a:lnSpc>
                <a:spcPts val="440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3286730" y="3672579"/>
            <a:ext cx="2559546" cy="334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54"/>
              </a:lnSpc>
            </a:pPr>
            <a:r>
              <a:rPr lang="en-US" sz="1824">
                <a:solidFill>
                  <a:srgbClr val="000000"/>
                </a:solidFill>
                <a:latin typeface="Arimo"/>
              </a:rPr>
              <a:t>Source:</a:t>
            </a:r>
            <a:r>
              <a:rPr lang="en-US" sz="1824">
                <a:solidFill>
                  <a:srgbClr val="000000"/>
                </a:solidFill>
                <a:latin typeface="Arimo"/>
              </a:rPr>
              <a:t> " </a:t>
            </a:r>
            <a:r>
              <a:rPr lang="en-US" sz="1824">
                <a:solidFill>
                  <a:srgbClr val="000000"/>
                </a:solidFill>
                <a:latin typeface="Arimo"/>
              </a:rPr>
              <a:t>Kate Raworth </a:t>
            </a:r>
            <a:r>
              <a:rPr lang="en-US" sz="1824">
                <a:solidFill>
                  <a:srgbClr val="000000"/>
                </a:solidFill>
                <a:latin typeface="Arimo"/>
              </a:rPr>
              <a:t>"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5824987"/>
            <a:ext cx="5414211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74789" y="6601364"/>
            <a:ext cx="3338423" cy="333842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337468" y="6601364"/>
            <a:ext cx="2921832" cy="3596101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679637" y="2215725"/>
            <a:ext cx="17047548" cy="2729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There is a lot of evidence suggesting that humans are not as rational as economic theory and models suggest.  </a:t>
            </a: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5757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133976"/>
            <a:ext cx="16349422" cy="2186524"/>
            <a:chOff x="0" y="0"/>
            <a:chExt cx="21799229" cy="2915365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Not Exactly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Chandler Bell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28700" y="3450972"/>
            <a:ext cx="16349422" cy="1357849"/>
            <a:chOff x="0" y="0"/>
            <a:chExt cx="21799229" cy="1810466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2C933D"/>
                  </a:solidFill>
                  <a:latin typeface="League Spartan"/>
                </a:rPr>
                <a:t>We are ...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35996" y="5143500"/>
            <a:ext cx="5178214" cy="995899"/>
            <a:chOff x="0" y="0"/>
            <a:chExt cx="6904286" cy="1327866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76200"/>
              <a:ext cx="6904286" cy="567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40"/>
                </a:lnSpc>
              </a:pPr>
              <a:r>
                <a:rPr lang="en-US" sz="3200" spc="-160">
                  <a:solidFill>
                    <a:srgbClr val="32A566"/>
                  </a:solidFill>
                  <a:latin typeface="League Spartan"/>
                </a:rPr>
                <a:t>Collaborative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840186"/>
              <a:ext cx="6904286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554893" y="4829087"/>
            <a:ext cx="5178214" cy="995899"/>
            <a:chOff x="0" y="0"/>
            <a:chExt cx="6904286" cy="1327866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76200"/>
              <a:ext cx="6904286" cy="567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40"/>
                </a:lnSpc>
              </a:pPr>
              <a:r>
                <a:rPr lang="en-US" sz="3200" spc="-160">
                  <a:solidFill>
                    <a:srgbClr val="32A566"/>
                  </a:solidFill>
                  <a:latin typeface="League Spartan"/>
                </a:rPr>
                <a:t>Compassionate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840186"/>
              <a:ext cx="6904286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3209277" y="5327037"/>
            <a:ext cx="5178214" cy="995899"/>
            <a:chOff x="0" y="0"/>
            <a:chExt cx="6904286" cy="1327866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76200"/>
              <a:ext cx="6904286" cy="567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40"/>
                </a:lnSpc>
              </a:pPr>
              <a:r>
                <a:rPr lang="en-US" sz="3200" spc="-160">
                  <a:solidFill>
                    <a:srgbClr val="32A566"/>
                  </a:solidFill>
                  <a:latin typeface="League Spartan"/>
                </a:rPr>
                <a:t>Complex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840186"/>
              <a:ext cx="6904286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youtu.be/Sx13E8-zUtA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20519" y="3086100"/>
            <a:ext cx="5846963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435901"/>
            <a:ext cx="16349422" cy="2186524"/>
            <a:chOff x="0" y="0"/>
            <a:chExt cx="21799229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Video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Chandler Bell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79637" y="1913801"/>
            <a:ext cx="16698485" cy="9206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Which Phone should I buy? Homo Economicus will:</a:t>
            </a:r>
          </a:p>
          <a:p>
            <a:pPr algn="ctr"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•Know exactly what she wants from her phone.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•Research the capabilities of all the different phones.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•Understand all the information that is provided.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•Be able to compare all the models.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•Know the prices of every phone on the market.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•Know how long each phone will last.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•Know what she will need from her phone in two years.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•Be able to know which phone makes her happiest.</a:t>
            </a:r>
          </a:p>
          <a:p>
            <a:pPr>
              <a:lnSpc>
                <a:spcPts val="3919"/>
              </a:lnSpc>
            </a:pPr>
          </a:p>
          <a:p>
            <a:pPr>
              <a:lnSpc>
                <a:spcPts val="5459"/>
              </a:lnSpc>
            </a:pPr>
            <a:r>
              <a:rPr lang="en-US" sz="3899">
                <a:solidFill>
                  <a:srgbClr val="2C933D"/>
                </a:solidFill>
                <a:latin typeface="Telegraf Bold"/>
              </a:rPr>
              <a:t>Discuss</a:t>
            </a:r>
          </a:p>
          <a:p>
            <a:pPr>
              <a:lnSpc>
                <a:spcPts val="5459"/>
              </a:lnSpc>
            </a:pPr>
            <a:r>
              <a:rPr lang="en-US" sz="3899">
                <a:solidFill>
                  <a:srgbClr val="2C933D"/>
                </a:solidFill>
                <a:latin typeface="Telegraf Bold"/>
              </a:rPr>
              <a:t>How realistic is each of those expectations? What problems would Homo Economicus face?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5757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25625" y="3076799"/>
            <a:ext cx="4534105" cy="482351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133976"/>
            <a:ext cx="16349422" cy="2186524"/>
            <a:chOff x="0" y="0"/>
            <a:chExt cx="21799229" cy="2915365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Question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Chandler Bell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4438298"/>
            <a:ext cx="16349422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235996" y="5768877"/>
            <a:ext cx="5178214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99503" y="2853016"/>
            <a:ext cx="14069484" cy="7206846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133976"/>
            <a:ext cx="16349422" cy="2186524"/>
            <a:chOff x="0" y="0"/>
            <a:chExt cx="21799229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Behavioural Economics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18160"/>
              <a:ext cx="21799229" cy="4972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  <a:r>
                <a:rPr lang="en-US" sz="2325" spc="116">
                  <a:solidFill>
                    <a:srgbClr val="000000"/>
                  </a:solidFill>
                  <a:latin typeface="League Spartan"/>
                </a:rPr>
                <a:t>FOUNDED BY RICHARD THALER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Chandler Bell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5996" y="5768877"/>
            <a:ext cx="5178214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youtu.be/SOKHWOMVMyo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20519" y="3086100"/>
            <a:ext cx="5846963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435901"/>
            <a:ext cx="16349422" cy="2186524"/>
            <a:chOff x="0" y="0"/>
            <a:chExt cx="21799229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Video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Chandler Bell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310757" y="5143500"/>
            <a:ext cx="5785308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133976"/>
            <a:ext cx="16349422" cy="2186524"/>
            <a:chOff x="0" y="0"/>
            <a:chExt cx="21799229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Inquiry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18160"/>
              <a:ext cx="21799229" cy="4972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Chandler Bell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438298"/>
            <a:ext cx="16349422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235996" y="5768877"/>
            <a:ext cx="5178214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grpSp>
        <p:nvGrpSpPr>
          <p:cNvPr name="Group 9" id="9"/>
          <p:cNvGrpSpPr/>
          <p:nvPr/>
        </p:nvGrpSpPr>
        <p:grpSpPr>
          <a:xfrm rot="0">
            <a:off x="1028700" y="3450972"/>
            <a:ext cx="16349422" cy="1357849"/>
            <a:chOff x="0" y="0"/>
            <a:chExt cx="21799229" cy="1810466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2C933D"/>
                  </a:solidFill>
                  <a:latin typeface="League Spartan"/>
                </a:rPr>
                <a:t>Behavioral Economics Theory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docs.google.com/document/d/18XbRtal0Cw1MzYugITDlUmNrltVeZAM9lCnaw7JO8OE/edit?usp=sharing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56722" y="4469848"/>
            <a:ext cx="4774557" cy="4114800"/>
          </a:xfrm>
          <a:prstGeom prst="rect">
            <a:avLst/>
          </a:prstGeom>
        </p:spPr>
      </p:pic>
      <p:pic>
        <p:nvPicPr>
          <p:cNvPr name="Picture 3" id="3">
            <a:hlinkClick r:id="rId7" tooltip="https://docs.google.com/document/d/18XbRtal0Cw1MzYugITDlUmNrltVeZAM9lCnaw7JO8OE/edit?usp=sharing"/>
          </p:cNvPr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86400" y="1309678"/>
            <a:ext cx="7315200" cy="260604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156150" y="2997368"/>
            <a:ext cx="16349422" cy="380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2158260"/>
            <a:ext cx="16349422" cy="1357849"/>
            <a:chOff x="0" y="0"/>
            <a:chExt cx="21799229" cy="181046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FFFFFF"/>
                  </a:solidFill>
                  <a:latin typeface="League Spartan"/>
                </a:rPr>
                <a:t>Inquiry Document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DAEq0lNwxEw</dc:identifier>
  <dcterms:modified xsi:type="dcterms:W3CDTF">2011-08-01T06:04:30Z</dcterms:modified>
  <cp:revision>1</cp:revision>
  <dc:title>2.4 Behavioural Economics</dc:title>
</cp:coreProperties>
</file>